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82"/>
    <p:restoredTop sz="95680"/>
  </p:normalViewPr>
  <p:slideViewPr>
    <p:cSldViewPr snapToGrid="0">
      <p:cViewPr varScale="1">
        <p:scale>
          <a:sx n="111" d="100"/>
          <a:sy n="111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3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2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5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9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1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F29AA5E-4CE1-014B-8107-5CA95CAA607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530F2D0-B283-9943-B76E-5860B92CC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150.statcan.gc.ca/n1/daily-quotidien/220322/t001a-eng.htm" TargetMode="External"/><Relationship Id="rId4" Type="http://schemas.openxmlformats.org/officeDocument/2006/relationships/hyperlink" Target="https://www.cbc.ca/news/business/job-skills-shortage-1.64092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bc.ca/news/business/job-skills-shortage-1.6409237" TargetMode="External"/><Relationship Id="rId4" Type="http://schemas.openxmlformats.org/officeDocument/2006/relationships/hyperlink" Target="https://www.yahoo.com/now/inflation-tops-list-concerns-canadian-10001159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oomberg.com/news/articles/2022-08-16/royal-bank-of-canada-asking-employees-to-come-to-the-office-more" TargetMode="External"/><Relationship Id="rId4" Type="http://schemas.openxmlformats.org/officeDocument/2006/relationships/hyperlink" Target="https://www150.statcan.gc.ca/n1/pub/45-28-0001/2021001/article/00012-eng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150.statcan.gc.ca/n1/pub/45-28-0001/2021001/article/00012-eng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en/employment-social-development/news/2022/09/new-amendments-to-the-immigration-and-refugee-protection-regulations-temporary-foreign-worker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nancialpost.com/news/economy/victor-dodig-canada-immigration-housing-affordabil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karas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749DB2A3-D2A1-8398-CFC4-A2FF97250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30" b="2777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F8871-9AB8-1B55-E251-DB1D218E3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753529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Top Employer Workforce challenges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332A00-0450-AA8B-4D9E-8D4269F7A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04731"/>
            <a:ext cx="6801612" cy="5131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effectLst/>
              </a:rPr>
              <a:t>IBA 10</a:t>
            </a:r>
            <a:r>
              <a:rPr lang="en-US" sz="1700" baseline="30000" dirty="0">
                <a:effectLst/>
              </a:rPr>
              <a:t>th</a:t>
            </a:r>
            <a:r>
              <a:rPr lang="en-US" sz="1700" dirty="0">
                <a:effectLst/>
              </a:rPr>
              <a:t> Biennial Global Business Immigration Conference  - London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28DFA-4134-DD7B-405B-90E23E438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85" y="5502117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6F58AE-9068-EEC4-3C83-30081271D7E9}"/>
              </a:ext>
            </a:extLst>
          </p:cNvPr>
          <p:cNvSpPr txBox="1"/>
          <p:nvPr/>
        </p:nvSpPr>
        <p:spPr>
          <a:xfrm>
            <a:off x="10149444" y="6303293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dirty="0">
                <a:solidFill>
                  <a:schemeClr val="bg1"/>
                </a:solidFill>
              </a:rPr>
              <a:t>KARAS IMMIGRATION LAW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</a:rPr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71D36-CF15-E5A5-35BA-F4EE29A8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Key employer concerns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1AAB2D3-EA39-456A-F6B0-D14F598CD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81" y="2781466"/>
            <a:ext cx="6846603" cy="313163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Lack of Talent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Costs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Flexibility With People Refusing to Work in Person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Employee Performance While Working From Home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Overregulation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Housing Affordability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4C456A-6FDD-9291-9EEC-A9D32C451912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DEFEF-7CE3-F3A0-B43E-7E1F6B97A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39439"/>
            <a:ext cx="923925" cy="80117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28283F7-98C0-932A-8749-98D8B726A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426" y="2608616"/>
            <a:ext cx="2800750" cy="27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642DA-9C9C-E83B-4354-67303F2C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Lack of talent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87942F-8FCE-6C20-CEF2-60E2CC408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9316" y="2297460"/>
            <a:ext cx="2716916" cy="180174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A7EB5D-0A16-26E5-9504-362A7CD7B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39439"/>
            <a:ext cx="923925" cy="8011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A88C83-CBC3-A1B6-B2F8-67B0DED07A10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C6AD564-F6FB-7CF5-F009-231FCD7BAE34}"/>
              </a:ext>
            </a:extLst>
          </p:cNvPr>
          <p:cNvSpPr txBox="1">
            <a:spLocks/>
          </p:cNvSpPr>
          <p:nvPr/>
        </p:nvSpPr>
        <p:spPr>
          <a:xfrm>
            <a:off x="2072110" y="2546739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768A98-A8FE-9EEF-6FA7-296F114ACB18}"/>
              </a:ext>
            </a:extLst>
          </p:cNvPr>
          <p:cNvSpPr txBox="1">
            <a:spLocks/>
          </p:cNvSpPr>
          <p:nvPr/>
        </p:nvSpPr>
        <p:spPr>
          <a:xfrm>
            <a:off x="1523708" y="2546739"/>
            <a:ext cx="6085125" cy="1652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171450"/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one million job openings across Canada </a:t>
            </a:r>
          </a:p>
          <a:p>
            <a:pPr marL="400050" indent="-171450"/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fourth quarter of 2021,  915,500 positions remained unfilled</a:t>
            </a:r>
          </a:p>
          <a:p>
            <a:pPr marL="400050" indent="-171450"/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Job vacancies remain unfilled for more than 60 days </a:t>
            </a:r>
          </a:p>
          <a:p>
            <a:pPr marL="400050" indent="-171450"/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Indeed job postings up 69% as of March 18, 2022</a:t>
            </a:r>
          </a:p>
          <a:p>
            <a:pPr indent="0">
              <a:buNone/>
            </a:pPr>
            <a:r>
              <a:rPr lang="en-CA" sz="13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CA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F9306F-3617-6275-8BB5-B9D5C5B6B144}"/>
              </a:ext>
            </a:extLst>
          </p:cNvPr>
          <p:cNvSpPr txBox="1"/>
          <p:nvPr/>
        </p:nvSpPr>
        <p:spPr>
          <a:xfrm>
            <a:off x="1627458" y="6107354"/>
            <a:ext cx="598137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CBC - </a:t>
            </a:r>
            <a:r>
              <a:rPr lang="en-CA" sz="1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https://www.cbc.ca/news/business/job-skills-shortage-1.6409237</a:t>
            </a:r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C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Statistics Canada - </a:t>
            </a:r>
            <a:r>
              <a:rPr lang="en-CA" sz="1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https://www150.statcan.gc.ca/n1/daily-quotidien/220322/t001a-eng.htm</a:t>
            </a:r>
            <a:endParaRPr lang="en-CA" sz="1000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65F1E-8DBF-661D-7909-00EF437A6B48}"/>
              </a:ext>
            </a:extLst>
          </p:cNvPr>
          <p:cNvSpPr txBox="1"/>
          <p:nvPr/>
        </p:nvSpPr>
        <p:spPr>
          <a:xfrm>
            <a:off x="1627458" y="4169005"/>
            <a:ext cx="94052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Top 10 Occupation Vacancies</a:t>
            </a:r>
          </a:p>
          <a:p>
            <a:pPr indent="0" algn="ctr"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Counter Attendants and Kitchen Helpers 	 2. Retail Salespersons </a:t>
            </a:r>
          </a:p>
          <a:p>
            <a:pPr marL="228600" lvl="1" indent="0">
              <a:buNone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Food and Beverages Servers  				4. Registered Nurses and Registered Psychiatric Nurses </a:t>
            </a:r>
          </a:p>
          <a:p>
            <a:pPr marL="228600" lvl="1" indent="0">
              <a:buNone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Cooks 								6. Construction Trades </a:t>
            </a:r>
          </a:p>
          <a:p>
            <a:pPr marL="228600" lvl="1" indent="0">
              <a:buNone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Helpers and Labourers 					8. Nurse aids, Orderlies and Patient Associates </a:t>
            </a:r>
          </a:p>
          <a:p>
            <a:pPr marL="228600" lvl="1" indent="0">
              <a:buNone/>
            </a:pPr>
            <a:r>
              <a:rPr lang="en-CA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Light Duty Cleaners 						10. Store Shelf Stockers, Clerks and Order Fillers </a:t>
            </a:r>
          </a:p>
        </p:txBody>
      </p:sp>
    </p:spTree>
    <p:extLst>
      <p:ext uri="{BB962C8B-B14F-4D97-AF65-F5344CB8AC3E}">
        <p14:creationId xmlns:p14="http://schemas.microsoft.com/office/powerpoint/2010/main" val="249029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71119-4443-0733-B83F-10F75D28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7FF6-1323-0642-E9D1-A6FAFB931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11" y="2509221"/>
            <a:ext cx="6579051" cy="3641442"/>
          </a:xfrm>
        </p:spPr>
        <p:txBody>
          <a:bodyPr>
            <a:normAutofit fontScale="92500" lnSpcReduction="10000"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 Board of Canada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eport –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hortage cost the Canadian economy billions of dollars and estimated the unrealized value of skills vacancies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$25 billion in 2020</a:t>
            </a:r>
            <a:r>
              <a:rPr lang="en-CA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Inflation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CPI increased 7% as the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 of Canada continues to raise interest rates.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Businesses struggling with costs and having to transfer employees from other countries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costs.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Canadian Chamber of Commerce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hief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conomist Stephen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Tapp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“Running a business right now, it’s extremely expensive and it’s hard to do given the lack of access to workers and input costs rising pretty considerably.”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7549D-D7F4-1744-90B0-40B2C9FE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49487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BC24A-A911-0CDD-BB32-53913C317396}"/>
              </a:ext>
            </a:extLst>
          </p:cNvPr>
          <p:cNvSpPr txBox="1"/>
          <p:nvPr/>
        </p:nvSpPr>
        <p:spPr>
          <a:xfrm>
            <a:off x="10095597" y="6289534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A close-up of a calendar&#10;&#10;Description automatically generated with low confidence">
            <a:extLst>
              <a:ext uri="{FF2B5EF4-FFF2-40B4-BE49-F238E27FC236}">
                <a16:creationId xmlns:a16="http://schemas.microsoft.com/office/drawing/2014/main" id="{B851B3D4-4396-B696-3A6F-D3370E491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362" y="2652702"/>
            <a:ext cx="4547403" cy="2557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CDBCF7-74F3-D88A-7E61-433F4CA82A87}"/>
              </a:ext>
            </a:extLst>
          </p:cNvPr>
          <p:cNvSpPr txBox="1"/>
          <p:nvPr/>
        </p:nvSpPr>
        <p:spPr>
          <a:xfrm>
            <a:off x="1591707" y="6111541"/>
            <a:ext cx="5244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Yahoo - </a:t>
            </a:r>
            <a:r>
              <a:rPr lang="en-US" sz="10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https://www.yahoo.com/now/inflation-tops-list-concerns-canadian-100011597.html</a:t>
            </a:r>
            <a:endParaRPr lang="en-US" sz="1000" dirty="0"/>
          </a:p>
          <a:p>
            <a:endParaRPr lang="en-US" sz="1000" dirty="0"/>
          </a:p>
          <a:p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CBC - </a:t>
            </a:r>
            <a:r>
              <a:rPr lang="en-US" sz="1000" dirty="0">
                <a:solidFill>
                  <a:srgbClr val="00B0F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https://www.cbc.ca/news/business/job-skills-shortage-1.6409237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3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9D5C9-8F87-3FF1-DEE5-06724FA2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EMPLOYEES refusing to RETURN TO THE OFFICE </a:t>
            </a:r>
          </a:p>
        </p:txBody>
      </p:sp>
      <p:pic>
        <p:nvPicPr>
          <p:cNvPr id="7" name="Content Placeholder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A120258-F56F-B06B-B13D-9DF97630B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2372" y="2631891"/>
            <a:ext cx="3576558" cy="238437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795B3B-DE8C-6213-680D-A6EC3761C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39439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B7FEE-7FF5-F4A8-695C-D9A96F2D6B66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2E252-B239-894F-FCEF-FD864B235A4A}"/>
              </a:ext>
            </a:extLst>
          </p:cNvPr>
          <p:cNvSpPr txBox="1"/>
          <p:nvPr/>
        </p:nvSpPr>
        <p:spPr>
          <a:xfrm>
            <a:off x="848137" y="2416040"/>
            <a:ext cx="666894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Banks now requiring employees to return to the office at least three days a week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80% of teleworkers indicated that they would like to work at least half of their hours from home.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41% would prefer working about half of their hours at home and the other half elsewhere while 39% preferred working most (24%) or all (15%) of their hours at home.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remaining 20% would prefer working most (11%) or all (9%) of their hours outside the home.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RBC asking employees to come to the office </a:t>
            </a:r>
            <a:endParaRPr lang="en-CA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Symbol" pitchFamily="2" charset="2"/>
              <a:buChar char=""/>
            </a:pPr>
            <a:r>
              <a:rPr lang="en-CA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</a:t>
            </a:r>
            <a:r>
              <a:rPr lang="en-CA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“technology cannot replicate the energy, spontaneity, big ideas, true sense of belonging and fun” of being together in person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83A40-0FCE-2837-DAEF-FE2451B3AF7C}"/>
              </a:ext>
            </a:extLst>
          </p:cNvPr>
          <p:cNvSpPr txBox="1"/>
          <p:nvPr/>
        </p:nvSpPr>
        <p:spPr>
          <a:xfrm>
            <a:off x="1560376" y="596863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Statistics Canada - </a:t>
            </a:r>
            <a:r>
              <a:rPr lang="en-CA" sz="1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https://www150.statcan.gc.ca/n1/pub/45-28-0001/2021001/article/00012-eng.htm</a:t>
            </a:r>
            <a:endParaRPr lang="en-CA" sz="1000" u="sng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Bloomerg - </a:t>
            </a:r>
            <a:r>
              <a:rPr lang="en-CA" sz="1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https://www.bloomberg.com/news/articles/2022-08-16/royal-bank-of-canada-asking-employees-to-come-to-the-office-more</a:t>
            </a:r>
            <a:r>
              <a:rPr lang="en-CA" sz="1000" dirty="0">
                <a:effectLst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2326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C6F50-5A59-B33C-A0FD-10B706D5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Employee Performance while working from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8ED6-B5C7-1E4F-2A06-E0FF031E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06" y="2638044"/>
            <a:ext cx="6096000" cy="3370870"/>
          </a:xfrm>
        </p:spPr>
        <p:txBody>
          <a:bodyPr>
            <a:normAutofit fontScale="92500"/>
          </a:bodyPr>
          <a:lstStyle/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interaction with co-workers as the main reasons (22%)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reasons that are unknown (21%)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to care for children or other family members (20%)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do additional work to get things done 13%)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work related information or devices (11%)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physical workspace (10%)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trouble with internet speed (5%)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CB39C-1C54-6F00-E91E-64FF9785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39439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B574D-E808-D80A-2DF4-39A59724EECE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0B6DEE9-60C4-37CD-545A-9C377C1F8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06" y="2767746"/>
            <a:ext cx="5158154" cy="2285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0EE2C3-EEEB-38D2-FD23-F4975CF6C7ED}"/>
              </a:ext>
            </a:extLst>
          </p:cNvPr>
          <p:cNvSpPr txBox="1"/>
          <p:nvPr/>
        </p:nvSpPr>
        <p:spPr>
          <a:xfrm>
            <a:off x="1507897" y="6140615"/>
            <a:ext cx="649356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Statistics Canada - </a:t>
            </a:r>
            <a:r>
              <a:rPr lang="en-US" sz="1000" dirty="0">
                <a:hlinkClick r:id="rId4"/>
              </a:rPr>
              <a:t>https://www150.statcan.gc.ca/n1/pub/45-28-0001/2021001/article/00012-eng.htm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5184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4541B-F711-9662-D0C9-DD68E860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62B4-88C3-375F-7ED6-CDFE8C589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91" y="2244257"/>
            <a:ext cx="6637617" cy="379995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endParaRPr lang="en-C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employer obligations by IRCC meant to protect temporary foreign workers.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regulations apply to the Temporary Foreign Worker Program (TFWP) (LMIA) and the International Mobility Program (IMP)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Obligations include: 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roviding TFWs with information regarding their rights in Canada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roviding an employment agreement to the TFW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longer charging or recovering fees from employees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rotecting the health and safety of TFWs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0CED1-AC80-C215-1258-68CF8736F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39439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33CC7-DCC1-125A-1124-8C17E850D4E3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9EE442A-85BE-87F4-125A-720D2F743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45" y="2778198"/>
            <a:ext cx="3711864" cy="23119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DC9711-A6DC-2227-C3EF-2AED6A338FD7}"/>
              </a:ext>
            </a:extLst>
          </p:cNvPr>
          <p:cNvSpPr txBox="1"/>
          <p:nvPr/>
        </p:nvSpPr>
        <p:spPr>
          <a:xfrm>
            <a:off x="1999799" y="6135061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of Canada – Employment and Social Development Canada - </a:t>
            </a:r>
            <a:r>
              <a:rPr lang="en-CA" sz="1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https://www.canada.ca/en/employment-social-development/news/2022/09/new-amendments-to-the-immigration-and-refugee-protection-regulations-temporary-foreign-workers.html</a:t>
            </a:r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9741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CADF97-F32B-98C6-59B9-84FE27DF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Housing Affordability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744E9-6E9B-9C85-B98C-1C638E66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279" y="3179088"/>
            <a:ext cx="5155096" cy="145389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Angus Reid Institute and Publicis Media survey of 500 newcomers showed that almost half intended to leave Canada or considered leaving due to 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en-CA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 of living and housing market 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07012-EA91-1C59-E76E-0607F627E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35" y="5339439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2227F-DDA3-8DC3-4E3F-620F5BFAC4D6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386C8A-60DC-D941-3AAB-A2FC73A9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417" y="2758171"/>
            <a:ext cx="3790122" cy="2295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333F9D-17BF-C61E-6639-62F5BE9CC341}"/>
              </a:ext>
            </a:extLst>
          </p:cNvPr>
          <p:cNvSpPr txBox="1"/>
          <p:nvPr/>
        </p:nvSpPr>
        <p:spPr>
          <a:xfrm>
            <a:off x="2231136" y="6140615"/>
            <a:ext cx="68381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Post -  </a:t>
            </a:r>
            <a:r>
              <a:rPr lang="en-CA" sz="1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https://financialpost.com/news/economy/victor-dodig-canada-immigration-housing-affordability</a:t>
            </a:r>
            <a:r>
              <a:rPr lang="en-CA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36287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56357-D484-7FD7-8A3E-6161CC04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 for joining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5206A-81C2-F946-1F73-8F8469BDD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1800" b="1" dirty="0"/>
              <a:t>Sergio R. Karas, B.A., J.D.</a:t>
            </a:r>
            <a:br>
              <a:rPr lang="en-CA" sz="1800" b="1" dirty="0"/>
            </a:br>
            <a:r>
              <a:rPr lang="en-CA" sz="1800" b="1" dirty="0"/>
              <a:t>Certified Specialist in Citizenship and Immigration Law                                                       </a:t>
            </a:r>
            <a:br>
              <a:rPr lang="en-CA" sz="1800" b="1" dirty="0"/>
            </a:br>
            <a:r>
              <a:rPr lang="en-CA" sz="1800" b="1" dirty="0"/>
              <a:t>By the Law Society of  Ontario</a:t>
            </a:r>
            <a:br>
              <a:rPr lang="en-CA" sz="1800" b="1" dirty="0"/>
            </a:br>
            <a:br>
              <a:rPr lang="en-CA" sz="1800" b="1" dirty="0"/>
            </a:br>
            <a:r>
              <a:rPr lang="en-CA" sz="1800" b="1" dirty="0"/>
              <a:t>Co-Chair American Bar Association Immigration and Naturalization Committee</a:t>
            </a:r>
            <a:br>
              <a:rPr lang="en-CA" sz="1800" b="1" dirty="0"/>
            </a:br>
            <a:r>
              <a:rPr lang="en-CA" sz="1800" b="1" dirty="0"/>
              <a:t>Section of International Law</a:t>
            </a:r>
            <a:br>
              <a:rPr lang="en-CA" sz="1800" b="1" dirty="0"/>
            </a:br>
            <a:br>
              <a:rPr lang="en-CA" sz="1800" b="1" dirty="0"/>
            </a:br>
            <a:r>
              <a:rPr lang="en-CA" sz="1800" b="1" dirty="0"/>
              <a:t>Past Chair Ontario Bar Association </a:t>
            </a:r>
            <a:br>
              <a:rPr lang="en-CA" sz="1800" b="1" dirty="0"/>
            </a:br>
            <a:r>
              <a:rPr lang="en-CA" sz="1800" b="1" dirty="0"/>
              <a:t>Citizenship and Immigration Section</a:t>
            </a:r>
            <a:br>
              <a:rPr lang="en-CA" sz="1800" b="1" dirty="0"/>
            </a:br>
            <a:br>
              <a:rPr lang="en-CA" sz="1800" b="1" dirty="0"/>
            </a:br>
            <a:r>
              <a:rPr lang="en-CA" sz="1800" b="1" dirty="0"/>
              <a:t>Past Chair International Bar Association </a:t>
            </a:r>
            <a:br>
              <a:rPr lang="en-CA" sz="1800" b="1" dirty="0"/>
            </a:br>
            <a:r>
              <a:rPr lang="en-CA" sz="1800" b="1" dirty="0"/>
              <a:t>Immigration and Nationality Committee</a:t>
            </a:r>
            <a:br>
              <a:rPr lang="en-CA" sz="1800" b="1" dirty="0"/>
            </a:br>
            <a:br>
              <a:rPr lang="en-CA" sz="1800" b="1" dirty="0"/>
            </a:br>
            <a:r>
              <a:rPr lang="en-CA" sz="1800" b="1" dirty="0"/>
              <a:t>KARAS IMMIGRATION LAW</a:t>
            </a:r>
            <a:br>
              <a:rPr lang="en-CA" sz="1800" b="1" dirty="0"/>
            </a:br>
            <a:r>
              <a:rPr lang="en-CA" sz="1800" b="1" dirty="0"/>
              <a:t>PROFESSIONAL CORPORATION</a:t>
            </a:r>
            <a:br>
              <a:rPr lang="en-CA" sz="1800" b="1" dirty="0"/>
            </a:br>
            <a:r>
              <a:rPr lang="en-CA" sz="1800" b="1" dirty="0"/>
              <a:t>Barristers and Solicitors- Immigration Lawyers- 65 Queen Street West, Suite 1505 - Box 35 - Toronto, Ontario, CANADA M5H 2M5</a:t>
            </a:r>
            <a:br>
              <a:rPr lang="en-CA" sz="1800" b="1" dirty="0"/>
            </a:br>
            <a:r>
              <a:rPr lang="en-CA" sz="1800" b="1" dirty="0"/>
              <a:t>Tel: (416) 506-1800 - Fax: (416) 506-1305  </a:t>
            </a:r>
            <a:r>
              <a:rPr lang="en-CA" sz="1800" b="1" dirty="0">
                <a:hlinkClick r:id="rId2"/>
              </a:rPr>
              <a:t>www.karas.ca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27847-8488-4D4D-A36C-2D3463722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985" y="5502117"/>
            <a:ext cx="923925" cy="80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55C01-4D28-37E7-1B1A-B6C049B8A5FF}"/>
              </a:ext>
            </a:extLst>
          </p:cNvPr>
          <p:cNvSpPr txBox="1"/>
          <p:nvPr/>
        </p:nvSpPr>
        <p:spPr>
          <a:xfrm>
            <a:off x="10095597" y="6276282"/>
            <a:ext cx="2096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b="1" dirty="0"/>
              <a:t>KARAS IMMIGRATION LAW</a:t>
            </a:r>
          </a:p>
          <a:p>
            <a:pPr algn="ctr">
              <a:spcAft>
                <a:spcPts val="600"/>
              </a:spcAft>
            </a:pPr>
            <a:r>
              <a:rPr lang="en-US" sz="1000" dirty="0"/>
              <a:t>Professional Corporation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83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CFF408AF7AA54CB98BF57D3A5FF1EF" ma:contentTypeVersion="14" ma:contentTypeDescription="Create a new document." ma:contentTypeScope="" ma:versionID="8863addac93168c61d4fea08ec04c2d5">
  <xsd:schema xmlns:xsd="http://www.w3.org/2001/XMLSchema" xmlns:xs="http://www.w3.org/2001/XMLSchema" xmlns:p="http://schemas.microsoft.com/office/2006/metadata/properties" xmlns:ns2="69744536-b8af-4b74-85df-7f68700622f9" xmlns:ns3="f0264858-54ca-4364-8500-8ac2005f5b95" targetNamespace="http://schemas.microsoft.com/office/2006/metadata/properties" ma:root="true" ma:fieldsID="727cad9ed449a3717880973b0c832769" ns2:_="" ns3:_="">
    <xsd:import namespace="69744536-b8af-4b74-85df-7f68700622f9"/>
    <xsd:import namespace="f0264858-54ca-4364-8500-8ac2005f5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44536-b8af-4b74-85df-7f6870062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0938938-29c3-4f42-86f2-593dbeea2d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4858-54ca-4364-8500-8ac2005f5b9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f4051a7-e067-4a2a-afe8-8f06b93e3463}" ma:internalName="TaxCatchAll" ma:showField="CatchAllData" ma:web="f0264858-54ca-4364-8500-8ac2005f5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744536-b8af-4b74-85df-7f68700622f9">
      <Terms xmlns="http://schemas.microsoft.com/office/infopath/2007/PartnerControls"/>
    </lcf76f155ced4ddcb4097134ff3c332f>
    <TaxCatchAll xmlns="f0264858-54ca-4364-8500-8ac2005f5b95" xsi:nil="true"/>
  </documentManagement>
</p:properties>
</file>

<file path=customXml/itemProps1.xml><?xml version="1.0" encoding="utf-8"?>
<ds:datastoreItem xmlns:ds="http://schemas.openxmlformats.org/officeDocument/2006/customXml" ds:itemID="{41FAE86A-2BAD-476C-B853-EE3605DCF150}"/>
</file>

<file path=customXml/itemProps2.xml><?xml version="1.0" encoding="utf-8"?>
<ds:datastoreItem xmlns:ds="http://schemas.openxmlformats.org/officeDocument/2006/customXml" ds:itemID="{33AB86E3-A36E-4625-BEC4-A5E111FC316E}"/>
</file>

<file path=customXml/itemProps3.xml><?xml version="1.0" encoding="utf-8"?>
<ds:datastoreItem xmlns:ds="http://schemas.openxmlformats.org/officeDocument/2006/customXml" ds:itemID="{48FDAC95-973A-40B1-AECA-F3C033102F40}"/>
</file>

<file path=docProps/app.xml><?xml version="1.0" encoding="utf-8"?>
<Properties xmlns="http://schemas.openxmlformats.org/officeDocument/2006/extended-properties" xmlns:vt="http://schemas.openxmlformats.org/officeDocument/2006/docPropsVTypes">
  <Template>{9C46308C-F264-ED47-81A3-B0A97BBCFCDD}tf10001120</Template>
  <TotalTime>312</TotalTime>
  <Words>928</Words>
  <Application>Microsoft Office PowerPoint</Application>
  <PresentationFormat>Widescreen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Gill Sans MT</vt:lpstr>
      <vt:lpstr>Symbol</vt:lpstr>
      <vt:lpstr>Wingdings</vt:lpstr>
      <vt:lpstr>Parcel</vt:lpstr>
      <vt:lpstr>Top Employer Workforce challenges 2022</vt:lpstr>
      <vt:lpstr>Key employer concerns</vt:lpstr>
      <vt:lpstr>Lack of talent</vt:lpstr>
      <vt:lpstr>Costs</vt:lpstr>
      <vt:lpstr>EMPLOYEES refusing to RETURN TO THE OFFICE </vt:lpstr>
      <vt:lpstr>Employee Performance while working from home</vt:lpstr>
      <vt:lpstr>Overregulation</vt:lpstr>
      <vt:lpstr>Housing Affordability </vt:lpstr>
      <vt:lpstr>Thank you for joining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Employer Workforce challenges 2022</dc:title>
  <dc:creator>HARBANS GOEL</dc:creator>
  <cp:lastModifiedBy>Sergio Karas</cp:lastModifiedBy>
  <cp:revision>5</cp:revision>
  <dcterms:created xsi:type="dcterms:W3CDTF">2022-10-27T13:54:40Z</dcterms:created>
  <dcterms:modified xsi:type="dcterms:W3CDTF">2022-10-31T18:30:17Z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0x010100F5CFF408AF7AA54CB98BF57D3A5FF1EF</vt:lpwstr>
  </property>
</Properties>
</file>